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webextensions/webextension1.xml" ContentType="application/vnd.ms-office.webextension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5"/>
    <p:sldMasterId id="2147483691" r:id="rId6"/>
  </p:sldMasterIdLst>
  <p:notesMasterIdLst>
    <p:notesMasterId r:id="rId34"/>
  </p:notesMasterIdLst>
  <p:handoutMasterIdLst>
    <p:handoutMasterId r:id="rId35"/>
  </p:handoutMasterIdLst>
  <p:sldIdLst>
    <p:sldId id="302" r:id="rId7"/>
    <p:sldId id="283" r:id="rId8"/>
    <p:sldId id="286" r:id="rId9"/>
    <p:sldId id="287" r:id="rId10"/>
    <p:sldId id="312" r:id="rId11"/>
    <p:sldId id="313" r:id="rId12"/>
    <p:sldId id="293" r:id="rId13"/>
    <p:sldId id="294" r:id="rId14"/>
    <p:sldId id="315" r:id="rId15"/>
    <p:sldId id="314" r:id="rId16"/>
    <p:sldId id="316" r:id="rId17"/>
    <p:sldId id="317" r:id="rId18"/>
    <p:sldId id="295" r:id="rId19"/>
    <p:sldId id="318" r:id="rId20"/>
    <p:sldId id="319" r:id="rId21"/>
    <p:sldId id="296" r:id="rId22"/>
    <p:sldId id="297" r:id="rId23"/>
    <p:sldId id="298" r:id="rId24"/>
    <p:sldId id="299" r:id="rId25"/>
    <p:sldId id="300" r:id="rId26"/>
    <p:sldId id="301" r:id="rId27"/>
    <p:sldId id="303" r:id="rId28"/>
    <p:sldId id="304" r:id="rId29"/>
    <p:sldId id="305" r:id="rId30"/>
    <p:sldId id="311" r:id="rId31"/>
    <p:sldId id="308" r:id="rId32"/>
    <p:sldId id="30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CDE8B54-BA93-DA41-ABE6-7EC2D6C5FCEF}">
          <p14:sldIdLst/>
        </p14:section>
        <p14:section name="Hunde" id="{0FDEA4DE-55CF-EA46-A6C2-FBDCFBA41297}">
          <p14:sldIdLst>
            <p14:sldId id="302"/>
            <p14:sldId id="283"/>
            <p14:sldId id="286"/>
            <p14:sldId id="287"/>
            <p14:sldId id="312"/>
            <p14:sldId id="313"/>
            <p14:sldId id="293"/>
            <p14:sldId id="294"/>
            <p14:sldId id="315"/>
            <p14:sldId id="314"/>
            <p14:sldId id="316"/>
            <p14:sldId id="317"/>
            <p14:sldId id="295"/>
            <p14:sldId id="318"/>
            <p14:sldId id="319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Katte" id="{1B7C4075-A4CC-C34F-8C99-1C5485F3F3D5}">
          <p14:sldIdLst>
            <p14:sldId id="303"/>
            <p14:sldId id="304"/>
            <p14:sldId id="305"/>
            <p14:sldId id="311"/>
            <p14:sldId id="308"/>
            <p14:sldId id="3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58" autoAdjust="0"/>
    <p:restoredTop sz="73218" autoAdjust="0"/>
  </p:normalViewPr>
  <p:slideViewPr>
    <p:cSldViewPr snapToGrid="0" showGuides="1">
      <p:cViewPr varScale="1">
        <p:scale>
          <a:sx n="54" d="100"/>
          <a:sy n="54" d="100"/>
        </p:scale>
        <p:origin x="1328" y="200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ableStyles" Target="tableStyles.xml"/><Relationship Id="rId21" Type="http://schemas.openxmlformats.org/officeDocument/2006/relationships/slide" Target="slides/slide15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21/09/2020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21/09/2020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8869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999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767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0929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Forskellen i prævalensen afhænger af hvor stor en del af tæverne som bliver steriliseret.</a:t>
            </a:r>
          </a:p>
          <a:p>
            <a:endParaRPr lang="da-DK" dirty="0"/>
          </a:p>
          <a:p>
            <a:r>
              <a:rPr lang="da-DK" dirty="0"/>
              <a:t>16% af alle tumorer i DVCR </a:t>
            </a:r>
            <a:r>
              <a:rPr lang="da-DK" dirty="0" err="1"/>
              <a:t>dd</a:t>
            </a:r>
            <a:r>
              <a:rPr lang="da-DK" dirty="0"/>
              <a:t> (uden oprensning), kun fjernet </a:t>
            </a:r>
            <a:r>
              <a:rPr lang="da-DK" dirty="0" err="1"/>
              <a:t>mct</a:t>
            </a:r>
            <a:r>
              <a:rPr lang="da-DK" dirty="0"/>
              <a:t> og </a:t>
            </a:r>
            <a:r>
              <a:rPr lang="da-DK" dirty="0" err="1"/>
              <a:t>lipomer</a:t>
            </a:r>
            <a:endParaRPr lang="da-DK" dirty="0"/>
          </a:p>
          <a:p>
            <a:r>
              <a:rPr lang="da-DK" dirty="0"/>
              <a:t>0.4% af tumorer i mamma fandtes i hanhunde i DVCR – svarende til 4 hunde (</a:t>
            </a:r>
            <a:r>
              <a:rPr lang="da-DK" dirty="0" err="1"/>
              <a:t>lipom</a:t>
            </a:r>
            <a:r>
              <a:rPr lang="da-DK" dirty="0"/>
              <a:t> og </a:t>
            </a:r>
            <a:r>
              <a:rPr lang="da-DK" dirty="0" err="1"/>
              <a:t>mct</a:t>
            </a:r>
            <a:r>
              <a:rPr lang="da-DK" dirty="0"/>
              <a:t> ekskluderet).</a:t>
            </a:r>
          </a:p>
          <a:p>
            <a:r>
              <a:rPr lang="da-DK" dirty="0"/>
              <a:t>1 hankat indberettet med </a:t>
            </a:r>
            <a:r>
              <a:rPr lang="da-DK" dirty="0" err="1"/>
              <a:t>mmt</a:t>
            </a:r>
            <a:r>
              <a:rPr lang="da-DK" dirty="0"/>
              <a:t>. 0.7% af alle </a:t>
            </a:r>
            <a:r>
              <a:rPr lang="da-DK" dirty="0" err="1"/>
              <a:t>mmt</a:t>
            </a:r>
            <a:r>
              <a:rPr lang="da-DK" dirty="0"/>
              <a:t> i kat.</a:t>
            </a:r>
          </a:p>
          <a:p>
            <a:r>
              <a:rPr lang="da-DK" dirty="0"/>
              <a:t>53% in Norge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6223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8162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NCCR: 2.3x højere risiko end hunde som ikke er behandlede.</a:t>
            </a:r>
          </a:p>
          <a:p>
            <a:endParaRPr lang="da-DK" dirty="0"/>
          </a:p>
          <a:p>
            <a:r>
              <a:rPr lang="da-DK" dirty="0"/>
              <a:t>Kristiansen 2013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853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9402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6701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980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0126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857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://image.ku.dk/lightbox/211/13407586855728741badb20/" TargetMode="Externa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://image.ku.dk/lightbox/211/13407586855728741badb20/" TargetMode="Externa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EC2FF99-6055-974D-AE1C-8C5D40518C53}" type="datetime1">
              <a:rPr lang="da-DK" smtClean="0"/>
              <a:t>21.09.2020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2B960-A726-794D-BF60-304315301C75}" type="datetime1">
              <a:rPr lang="da-DK" smtClean="0"/>
              <a:t>21.09.2020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5272D-0B90-894A-BB3A-8437E25B5816}" type="datetime1">
              <a:rPr lang="da-DK" smtClean="0"/>
              <a:t>21.09.2020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BC446-5348-BA4A-B00A-C8C22B04229A}" type="datetime1">
              <a:rPr lang="da-DK" smtClean="0"/>
              <a:t>21.09.2020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C9C1A-5A9F-C44F-9177-C2064BF38EAD}" type="datetime1">
              <a:rPr lang="da-DK" smtClean="0"/>
              <a:t>21.09.2020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F89D-6A2A-274F-B7ED-6EC862C4DE0C}" type="datetime1">
              <a:rPr lang="da-DK" smtClean="0"/>
              <a:t>21.09.2020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6E8DA-861B-C047-B8AF-943A3D1326DA}" type="datetime1">
              <a:rPr lang="da-DK" smtClean="0"/>
              <a:t>21.09.2020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154F8-10AB-4449-B34D-BBEBD57870FC}" type="datetime1">
              <a:rPr lang="da-DK" smtClean="0"/>
              <a:t>21.09.2020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25CB1-8470-434B-AD7A-5472775D580D}" type="datetime1">
              <a:rPr lang="da-DK" smtClean="0"/>
              <a:t>21.09.2020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05217-8284-7942-ADFF-6E944F0F9206}" type="datetime1">
              <a:rPr lang="da-DK" smtClean="0"/>
              <a:t>21.09.2020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CFB8-8F70-6F40-AB59-B4DCFAF1B9FD}" type="datetime1">
              <a:rPr lang="da-DK" smtClean="0"/>
              <a:t>21.09.2020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EDF9654-CFA4-CB4E-B6E8-1AA2E2311B38}" type="datetime1">
              <a:rPr lang="da-DK" smtClean="0"/>
              <a:t>21.09.2020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B961-03B0-3140-B652-EF22E600BD2E}" type="datetime1">
              <a:rPr lang="da-DK" smtClean="0"/>
              <a:t>21.09.2020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08012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578B658E-7645-8C4C-B5EB-6FF8A3315DCF}" type="datetime1">
              <a:rPr lang="da-DK" smtClean="0"/>
              <a:t>21.09.2020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6096989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EC2FF99-6055-974D-AE1C-8C5D40518C53}" type="datetime1">
              <a:rPr lang="da-DK" smtClean="0"/>
              <a:t>21.09.2020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824547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EDF9654-CFA4-CB4E-B6E8-1AA2E2311B38}" type="datetime1">
              <a:rPr lang="da-DK" smtClean="0"/>
              <a:t>21.09.2020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323430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7FF41D4-E37F-B348-B722-55747D7E9412}" type="datetime1">
              <a:rPr lang="da-DK" smtClean="0"/>
              <a:t>21.09.2020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573352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A8F83EB4-0422-2941-863F-E00989957EBD}" type="datetime1">
              <a:rPr lang="da-DK" smtClean="0"/>
              <a:t>21.09.2020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4811825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CDB68C9-EFE7-294B-8B28-3343BEA3EA00}" type="datetime1">
              <a:rPr lang="da-DK" smtClean="0"/>
              <a:t>21.09.2020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08A87E-ED3C-6B40-8BEC-E9AB2768626F}"/>
              </a:ext>
            </a:extLst>
          </p:cNvPr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AECD82FE-E1B6-4741-AA05-9D27391B35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6431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A510EA62-7717-2947-8B16-CB057E4A6432}" type="datetime1">
              <a:rPr lang="da-DK" smtClean="0"/>
              <a:t>21.09.2020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4F2CEC1E-9031-444B-A457-6CBA1060B755}"/>
              </a:ext>
            </a:extLst>
          </p:cNvPr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AD5315C-E8E3-A846-8EF7-691CF0E748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75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7FF41D4-E37F-B348-B722-55747D7E9412}" type="datetime1">
              <a:rPr lang="da-DK" smtClean="0"/>
              <a:t>21.09.2020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A5554-85BE-C745-9935-96537C8F95BF}" type="datetime1">
              <a:rPr lang="da-DK" smtClean="0"/>
              <a:t>21.09.2020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82229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79AAD-3AC2-694A-B7BF-5360626B0E94}" type="datetime1">
              <a:rPr lang="da-DK" smtClean="0"/>
              <a:t>21.09.2020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40592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AF744-ACB7-2E4A-8210-1F7CE5DC9282}" type="datetime1">
              <a:rPr lang="da-DK" smtClean="0"/>
              <a:t>21.09.2020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39992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2B960-A726-794D-BF60-304315301C75}" type="datetime1">
              <a:rPr lang="da-DK" smtClean="0"/>
              <a:t>21.09.2020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23890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5272D-0B90-894A-BB3A-8437E25B5816}" type="datetime1">
              <a:rPr lang="da-DK" smtClean="0"/>
              <a:t>21.09.2020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46360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BC446-5348-BA4A-B00A-C8C22B04229A}" type="datetime1">
              <a:rPr lang="da-DK" smtClean="0"/>
              <a:t>21.09.2020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78246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C9C1A-5A9F-C44F-9177-C2064BF38EAD}" type="datetime1">
              <a:rPr lang="da-DK" smtClean="0"/>
              <a:t>21.09.2020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389777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F89D-6A2A-274F-B7ED-6EC862C4DE0C}" type="datetime1">
              <a:rPr lang="da-DK" smtClean="0"/>
              <a:t>21.09.2020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43884297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ital bullet lis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6E8DA-861B-C047-B8AF-943A3D1326DA}" type="datetime1">
              <a:rPr lang="da-DK" smtClean="0"/>
              <a:t>21.09.2020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5714137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154F8-10AB-4449-B34D-BBEBD57870FC}" type="datetime1">
              <a:rPr lang="da-DK" smtClean="0"/>
              <a:t>21.09.2020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  <p:sp>
        <p:nvSpPr>
          <p:cNvPr id="10" name="Tekstfelt 8">
            <a:extLst>
              <a:ext uri="{FF2B5EF4-FFF2-40B4-BE49-F238E27FC236}">
                <a16:creationId xmlns:a16="http://schemas.microsoft.com/office/drawing/2014/main" id="{94A47FAF-0543-6944-BECF-9DEC83F2DE23}"/>
              </a:ext>
            </a:extLst>
          </p:cNvPr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17870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A8F83EB4-0422-2941-863F-E00989957EBD}" type="datetime1">
              <a:rPr lang="da-DK" smtClean="0"/>
              <a:t>21.09.2020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mirrore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25CB1-8470-434B-AD7A-5472775D580D}" type="datetime1">
              <a:rPr lang="da-DK" smtClean="0"/>
              <a:t>21.09.2020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80941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05217-8284-7942-ADFF-6E944F0F9206}" type="datetime1">
              <a:rPr lang="da-DK" smtClean="0"/>
              <a:t>21.09.2020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936393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CFB8-8F70-6F40-AB59-B4DCFAF1B9FD}" type="datetime1">
              <a:rPr lang="da-DK" smtClean="0"/>
              <a:t>21.09.2020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237727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B961-03B0-3140-B652-EF22E600BD2E}" type="datetime1">
              <a:rPr lang="da-DK" smtClean="0"/>
              <a:t>21.09.2020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84724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125001-2F67-2D42-BA27-C5345C0C4A5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5630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BAE65BD6-C331-B347-8A9B-73F4876E773C}"/>
              </a:ext>
            </a:extLst>
          </p:cNvPr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21" name="Text Box 48">
            <a:extLst>
              <a:ext uri="{FF2B5EF4-FFF2-40B4-BE49-F238E27FC236}">
                <a16:creationId xmlns:a16="http://schemas.microsoft.com/office/drawing/2014/main" id="{7B16201E-EED1-0C4F-961C-4884990ED11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Text Box 48">
            <a:extLst>
              <a:ext uri="{FF2B5EF4-FFF2-40B4-BE49-F238E27FC236}">
                <a16:creationId xmlns:a16="http://schemas.microsoft.com/office/drawing/2014/main" id="{8C15CD65-51DF-384E-A404-B9A2812A758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23" name="Text Box 48">
            <a:extLst>
              <a:ext uri="{FF2B5EF4-FFF2-40B4-BE49-F238E27FC236}">
                <a16:creationId xmlns:a16="http://schemas.microsoft.com/office/drawing/2014/main" id="{375CB2F1-B202-364E-9F12-845D19FACDC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24" name="Billede 40">
            <a:extLst>
              <a:ext uri="{FF2B5EF4-FFF2-40B4-BE49-F238E27FC236}">
                <a16:creationId xmlns:a16="http://schemas.microsoft.com/office/drawing/2014/main" id="{6A23B0E9-25D7-BB40-9232-AC64108221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25" name="Text Box 48">
            <a:extLst>
              <a:ext uri="{FF2B5EF4-FFF2-40B4-BE49-F238E27FC236}">
                <a16:creationId xmlns:a16="http://schemas.microsoft.com/office/drawing/2014/main" id="{78658A4A-5BB9-6D46-89F9-16ECF2724D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26" name="Text Box 48">
            <a:extLst>
              <a:ext uri="{FF2B5EF4-FFF2-40B4-BE49-F238E27FC236}">
                <a16:creationId xmlns:a16="http://schemas.microsoft.com/office/drawing/2014/main" id="{8F0A2081-0C94-DE4F-A420-F24161CD0E2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7" name="Text Box 48">
            <a:extLst>
              <a:ext uri="{FF2B5EF4-FFF2-40B4-BE49-F238E27FC236}">
                <a16:creationId xmlns:a16="http://schemas.microsoft.com/office/drawing/2014/main" id="{A55CCCD5-75FA-7142-A58F-179A10569C3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28" name="Text Box 48">
            <a:extLst>
              <a:ext uri="{FF2B5EF4-FFF2-40B4-BE49-F238E27FC236}">
                <a16:creationId xmlns:a16="http://schemas.microsoft.com/office/drawing/2014/main" id="{8A6BF6BE-B165-154D-86B0-900CEAF1F51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29" name="Text Box 48">
            <a:extLst>
              <a:ext uri="{FF2B5EF4-FFF2-40B4-BE49-F238E27FC236}">
                <a16:creationId xmlns:a16="http://schemas.microsoft.com/office/drawing/2014/main" id="{1600C719-60DB-9D4A-B62E-27D66F338BD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30" name="Text Box 48">
            <a:extLst>
              <a:ext uri="{FF2B5EF4-FFF2-40B4-BE49-F238E27FC236}">
                <a16:creationId xmlns:a16="http://schemas.microsoft.com/office/drawing/2014/main" id="{3DD42C30-CE7F-E246-90ED-3E28860E6C0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31" name="Text Box 48">
            <a:extLst>
              <a:ext uri="{FF2B5EF4-FFF2-40B4-BE49-F238E27FC236}">
                <a16:creationId xmlns:a16="http://schemas.microsoft.com/office/drawing/2014/main" id="{83CEDE63-2BEE-8149-9E79-A9804A477D4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32" name="Text Box 48">
            <a:extLst>
              <a:ext uri="{FF2B5EF4-FFF2-40B4-BE49-F238E27FC236}">
                <a16:creationId xmlns:a16="http://schemas.microsoft.com/office/drawing/2014/main" id="{75FBE3FA-209A-9943-A285-DD2B31AAF16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3" name="Billede 25">
            <a:extLst>
              <a:ext uri="{FF2B5EF4-FFF2-40B4-BE49-F238E27FC236}">
                <a16:creationId xmlns:a16="http://schemas.microsoft.com/office/drawing/2014/main" id="{97DDEDCE-5431-D84A-B3E4-53B901933F9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34" name="Billede 36">
            <a:extLst>
              <a:ext uri="{FF2B5EF4-FFF2-40B4-BE49-F238E27FC236}">
                <a16:creationId xmlns:a16="http://schemas.microsoft.com/office/drawing/2014/main" id="{4E84B387-8FE4-D24D-BA83-E319E8AD4B7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35" name="Billede 37">
            <a:extLst>
              <a:ext uri="{FF2B5EF4-FFF2-40B4-BE49-F238E27FC236}">
                <a16:creationId xmlns:a16="http://schemas.microsoft.com/office/drawing/2014/main" id="{A593F209-097C-2E49-B56F-B038E6970B6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36" name="Text Box 48">
            <a:extLst>
              <a:ext uri="{FF2B5EF4-FFF2-40B4-BE49-F238E27FC236}">
                <a16:creationId xmlns:a16="http://schemas.microsoft.com/office/drawing/2014/main" id="{24628F51-209D-974D-823E-4BB8006BEC7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4A73223-209E-9D48-BCCE-047EB390A2B6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64896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578B658E-7645-8C4C-B5EB-6FF8A3315DCF}" type="datetime1">
              <a:rPr lang="da-DK" smtClean="0"/>
              <a:t>21.09.2020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4CC7F569-158C-D94E-85C9-93D56BF5992E}"/>
              </a:ext>
            </a:extLst>
          </p:cNvPr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57FB46D-470F-2E4E-A1F9-5417A0BE6C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423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CDB68C9-EFE7-294B-8B28-3343BEA3EA00}" type="datetime1">
              <a:rPr lang="da-DK" smtClean="0"/>
              <a:t>21.09.2020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A510EA62-7717-2947-8B16-CB057E4A6432}" type="datetime1">
              <a:rPr lang="da-DK" smtClean="0"/>
              <a:t>21.09.2020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A5554-85BE-C745-9935-96537C8F95BF}" type="datetime1">
              <a:rPr lang="da-DK" smtClean="0"/>
              <a:t>21.09.2020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79AAD-3AC2-694A-B7BF-5360626B0E94}" type="datetime1">
              <a:rPr lang="da-DK" smtClean="0"/>
              <a:t>21.09.2020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AF744-ACB7-2E4A-8210-1F7CE5DC9282}" type="datetime1">
              <a:rPr lang="da-DK" smtClean="0"/>
              <a:t>21.09.2020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image" Target="../media/image2.emf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image" Target="../media/image24.png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5">
            <a:lum/>
          </a:blip>
          <a:srcRect/>
          <a:stretch>
            <a:fillRect l="91000" t="80000" r="1000" b="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C8E06427-32C8-874F-9F4C-4043E88D6B19}" type="datetime1">
              <a:rPr lang="da-DK" smtClean="0"/>
              <a:t>21.09.2020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6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  <p:sldLayoutId id="2147483690" r:id="rId23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5">
            <a:lum/>
          </a:blip>
          <a:srcRect/>
          <a:stretch>
            <a:fillRect l="87000" t="81000" r="3000" b="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C8E06427-32C8-874F-9F4C-4043E88D6B19}" type="datetime1">
              <a:rPr lang="da-DK" smtClean="0"/>
              <a:t>21.09.2020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6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  <p:sp>
        <p:nvSpPr>
          <p:cNvPr id="10" name="Rectangle 19">
            <a:extLst>
              <a:ext uri="{FF2B5EF4-FFF2-40B4-BE49-F238E27FC236}">
                <a16:creationId xmlns:a16="http://schemas.microsoft.com/office/drawing/2014/main" id="{910CF040-ADB0-1E4E-8E75-F351A4FCC9FE}"/>
              </a:ext>
            </a:extLst>
          </p:cNvPr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9E534F-6741-5542-B06B-495A729F76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6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4" name="Picture 27">
            <a:extLst>
              <a:ext uri="{FF2B5EF4-FFF2-40B4-BE49-F238E27FC236}">
                <a16:creationId xmlns:a16="http://schemas.microsoft.com/office/drawing/2014/main" id="{4C8F15DC-955B-3D42-B59E-EECF72CD5361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43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  <p:sldLayoutId id="2147483714" r:id="rId23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9" pos="370" userDrawn="1">
          <p15:clr>
            <a:srgbClr val="F26B43"/>
          </p15:clr>
        </p15:guide>
        <p15:guide id="10" pos="7307" userDrawn="1">
          <p15:clr>
            <a:srgbClr val="F26B43"/>
          </p15:clr>
        </p15:guide>
        <p15:guide id="11" orient="horz" pos="391" userDrawn="1">
          <p15:clr>
            <a:srgbClr val="F26B43"/>
          </p15:clr>
        </p15:guide>
        <p15:guide id="12" orient="horz" pos="935" userDrawn="1">
          <p15:clr>
            <a:srgbClr val="F26B43"/>
          </p15:clr>
        </p15:guide>
        <p15:guide id="13" pos="371" userDrawn="1">
          <p15:clr>
            <a:srgbClr val="F26B43"/>
          </p15:clr>
        </p15:guide>
        <p15:guide id="14" pos="7308" userDrawn="1">
          <p15:clr>
            <a:srgbClr val="F26B43"/>
          </p15:clr>
        </p15:guide>
        <p15:guide id="15" orient="horz" pos="1026" userDrawn="1">
          <p15:clr>
            <a:srgbClr val="F26B43"/>
          </p15:clr>
        </p15:guide>
        <p15:guide id="16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01DE2-D41F-9649-964F-49CFBBAC5F35}" type="datetime1">
              <a:rPr lang="da-DK" smtClean="0"/>
              <a:t>21.09.2020</a:t>
            </a:fld>
            <a:endParaRPr lang="da-DK" dirty="0"/>
          </a:p>
        </p:txBody>
      </p:sp>
      <p:sp>
        <p:nvSpPr>
          <p:cNvPr id="2" name="Pladsholder til slide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pPr/>
              <a:t>1</a:t>
            </a:fld>
            <a:endParaRPr lang="da-DK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EB83722-4639-1149-9679-2DB7B4950E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FFE14C-487F-884E-A52F-BC7D4252F2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sz="1400" dirty="0"/>
              <a:t>Sophie Agger</a:t>
            </a:r>
          </a:p>
          <a:p>
            <a:r>
              <a:rPr lang="da-DK" sz="1400" dirty="0"/>
              <a:t>Dyrlæge, </a:t>
            </a:r>
            <a:r>
              <a:rPr lang="da-DK" sz="1400" dirty="0" err="1"/>
              <a:t>PhD</a:t>
            </a:r>
            <a:r>
              <a:rPr lang="da-DK" sz="1400" dirty="0"/>
              <a:t> studerende</a:t>
            </a:r>
          </a:p>
          <a:p>
            <a:r>
              <a:rPr lang="da-DK" sz="1400" dirty="0" err="1"/>
              <a:t>sesa@sund.ku.dk</a:t>
            </a:r>
            <a:endParaRPr lang="da-DK" sz="1400" dirty="0"/>
          </a:p>
          <a:p>
            <a:endParaRPr lang="da-DK" sz="1400" dirty="0"/>
          </a:p>
          <a:p>
            <a:r>
              <a:rPr lang="da-DK" sz="1400" dirty="0">
                <a:ea typeface="ＭＳ Ｐゴシック" pitchFamily="34" charset="-128"/>
              </a:rPr>
              <a:t>Onkologisk Specialservice</a:t>
            </a:r>
            <a:endParaRPr lang="da-DK" sz="1400" dirty="0"/>
          </a:p>
          <a:p>
            <a:r>
              <a:rPr lang="da-DK" sz="1400" dirty="0"/>
              <a:t>Universitetshospitalet for Familiedyr</a:t>
            </a:r>
          </a:p>
          <a:p>
            <a:endParaRPr lang="da-DK" sz="1400" dirty="0"/>
          </a:p>
          <a:p>
            <a:endParaRPr lang="da-DK" sz="14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79ABACF-4960-184F-A54A-8E9EC0BCD7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 err="1"/>
              <a:t>Mammatumorer</a:t>
            </a:r>
            <a:r>
              <a:rPr lang="da-DK" dirty="0"/>
              <a:t> hos hund (CMT)</a:t>
            </a:r>
          </a:p>
        </p:txBody>
      </p:sp>
    </p:spTree>
    <p:extLst>
      <p:ext uri="{BB962C8B-B14F-4D97-AF65-F5344CB8AC3E}">
        <p14:creationId xmlns:p14="http://schemas.microsoft.com/office/powerpoint/2010/main" val="232553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C2DB3-F652-8E4F-891F-896D83AF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Diagnostik af </a:t>
            </a:r>
            <a:r>
              <a:rPr lang="da-DK" dirty="0" err="1"/>
              <a:t>mammatumorer</a:t>
            </a:r>
            <a:r>
              <a:rPr lang="da-DK" dirty="0"/>
              <a:t> i hund (CMT)</a:t>
            </a:r>
            <a:br>
              <a:rPr lang="da-DK" dirty="0"/>
            </a:br>
            <a:r>
              <a:rPr lang="da-DK" sz="2400" dirty="0"/>
              <a:t>Hvad er det?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37674-2E3E-1144-938F-C874001AA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Cytologisk vurdering af </a:t>
            </a:r>
            <a:r>
              <a:rPr lang="da-DK" dirty="0" err="1"/>
              <a:t>FNAsp</a:t>
            </a:r>
            <a:endParaRPr lang="da-DK" dirty="0"/>
          </a:p>
          <a:p>
            <a:pPr lvl="1"/>
            <a:r>
              <a:rPr lang="da-DK" dirty="0"/>
              <a:t>Udelukkelse af </a:t>
            </a:r>
            <a:r>
              <a:rPr lang="da-DK" dirty="0" err="1"/>
              <a:t>ddx</a:t>
            </a:r>
            <a:r>
              <a:rPr lang="da-DK" dirty="0"/>
              <a:t>:			Mastcelle tumor, </a:t>
            </a:r>
            <a:r>
              <a:rPr lang="da-DK" dirty="0" err="1"/>
              <a:t>lipom</a:t>
            </a:r>
            <a:r>
              <a:rPr lang="da-DK" dirty="0"/>
              <a:t>, </a:t>
            </a:r>
            <a:r>
              <a:rPr lang="da-DK" dirty="0" err="1"/>
              <a:t>osteosarkom</a:t>
            </a:r>
            <a:r>
              <a:rPr lang="da-DK" dirty="0"/>
              <a:t> </a:t>
            </a:r>
            <a:r>
              <a:rPr lang="da-DK" dirty="0" err="1"/>
              <a:t>etc</a:t>
            </a:r>
            <a:br>
              <a:rPr lang="da-DK" dirty="0"/>
            </a:br>
            <a:r>
              <a:rPr lang="da-DK" dirty="0"/>
              <a:t>						Inflammation</a:t>
            </a:r>
          </a:p>
          <a:p>
            <a:r>
              <a:rPr lang="da-DK" dirty="0" err="1"/>
              <a:t>Histopatologi</a:t>
            </a:r>
            <a:r>
              <a:rPr lang="da-DK" dirty="0"/>
              <a:t> af biopsi</a:t>
            </a:r>
          </a:p>
          <a:p>
            <a:pPr lvl="1"/>
            <a:r>
              <a:rPr lang="da-DK" dirty="0"/>
              <a:t>Kan foretages præ- eller </a:t>
            </a:r>
            <a:r>
              <a:rPr lang="da-DK" dirty="0" err="1"/>
              <a:t>postop</a:t>
            </a:r>
            <a:endParaRPr lang="da-DK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728130-4291-FF4F-99EB-D6E61BA2A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7C1D7-DA67-864A-952D-994ABBB01C52}" type="datetime1">
              <a:rPr lang="da-DK" smtClean="0"/>
              <a:t>21.09.2020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33FF5-E6E8-3A46-8AAC-A272C799F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2002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C2DB3-F652-8E4F-891F-896D83AF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Diagnostik af </a:t>
            </a:r>
            <a:r>
              <a:rPr lang="da-DK" dirty="0" err="1"/>
              <a:t>mammatumorer</a:t>
            </a:r>
            <a:r>
              <a:rPr lang="da-DK" dirty="0"/>
              <a:t> i hund (CMT)</a:t>
            </a:r>
            <a:br>
              <a:rPr lang="da-DK" dirty="0"/>
            </a:br>
            <a:endParaRPr lang="da-DK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37674-2E3E-1144-938F-C874001AA8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555123" cy="4675187"/>
          </a:xfrm>
        </p:spPr>
        <p:txBody>
          <a:bodyPr anchor="ctr"/>
          <a:lstStyle/>
          <a:p>
            <a:pPr marL="0" indent="0" algn="ctr">
              <a:buNone/>
            </a:pPr>
            <a:r>
              <a:rPr lang="da-DK" dirty="0"/>
              <a:t>Hvad er det?</a:t>
            </a:r>
          </a:p>
          <a:p>
            <a:pPr marL="0" indent="0" algn="ctr">
              <a:buNone/>
            </a:pPr>
            <a:endParaRPr lang="da-DK" dirty="0"/>
          </a:p>
          <a:p>
            <a:pPr marL="0" indent="0" algn="ctr">
              <a:buNone/>
            </a:pPr>
            <a:r>
              <a:rPr lang="da-DK" b="1" dirty="0"/>
              <a:t>Hvor er det?</a:t>
            </a:r>
          </a:p>
          <a:p>
            <a:pPr marL="0" indent="0" algn="ctr">
              <a:buNone/>
            </a:pPr>
            <a:endParaRPr lang="da-DK" dirty="0"/>
          </a:p>
          <a:p>
            <a:pPr marL="0" indent="0" algn="ctr">
              <a:buNone/>
            </a:pPr>
            <a:r>
              <a:rPr lang="da-DK" dirty="0"/>
              <a:t>Hvor slemt er det?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728130-4291-FF4F-99EB-D6E61BA2A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7C1D7-DA67-864A-952D-994ABBB01C52}" type="datetime1">
              <a:rPr lang="da-DK" smtClean="0"/>
              <a:t>21.09.2020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33FF5-E6E8-3A46-8AAC-A272C799F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6971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C2DB3-F652-8E4F-891F-896D83AF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Diagnostik af </a:t>
            </a:r>
            <a:r>
              <a:rPr lang="da-DK" dirty="0" err="1"/>
              <a:t>mammatumorer</a:t>
            </a:r>
            <a:r>
              <a:rPr lang="da-DK" dirty="0"/>
              <a:t> i hund (CMT)</a:t>
            </a:r>
            <a:br>
              <a:rPr lang="da-DK" dirty="0"/>
            </a:br>
            <a:r>
              <a:rPr lang="da-DK" sz="2400" dirty="0"/>
              <a:t>Hvor er det?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EEAF30D7-5E8D-2342-BF54-A04040B0D1E0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588964" y="1635125"/>
              <a:ext cx="9740148" cy="484669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7" name="Content Placeholder 6">
                <a:extLst>
                  <a:ext uri="{FF2B5EF4-FFF2-40B4-BE49-F238E27FC236}">
                    <a16:creationId xmlns:a16="http://schemas.microsoft.com/office/drawing/2014/main" id="{EEAF30D7-5E8D-2342-BF54-A04040B0D1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8964" y="1635125"/>
                <a:ext cx="9740148" cy="4846698"/>
              </a:xfrm>
              <a:prstGeom prst="rect">
                <a:avLst/>
              </a:prstGeom>
            </p:spPr>
          </p:pic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728130-4291-FF4F-99EB-D6E61BA2A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FE69D-1943-304E-8733-5286266A20D0}" type="datetime1">
              <a:rPr lang="da-DK" smtClean="0"/>
              <a:t>21.09.2020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33FF5-E6E8-3A46-8AAC-A272C799F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6865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C2DB3-F652-8E4F-891F-896D83AF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Diagnostik af </a:t>
            </a:r>
            <a:r>
              <a:rPr lang="da-DK" dirty="0" err="1"/>
              <a:t>mammatumorer</a:t>
            </a:r>
            <a:r>
              <a:rPr lang="da-DK" dirty="0"/>
              <a:t> i hund (CMT)</a:t>
            </a:r>
            <a:br>
              <a:rPr lang="da-DK" dirty="0"/>
            </a:br>
            <a:r>
              <a:rPr lang="da-DK" sz="2400" dirty="0"/>
              <a:t>Hvor er det?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728130-4291-FF4F-99EB-D6E61BA2A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FE69D-1943-304E-8733-5286266A20D0}" type="datetime1">
              <a:rPr lang="da-DK" smtClean="0"/>
              <a:t>21.09.2020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33FF5-E6E8-3A46-8AAC-A272C799F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13</a:t>
            </a:fld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5C1F7C4-50A7-9F4F-B59F-F218EE988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CMT spredes både </a:t>
            </a:r>
            <a:r>
              <a:rPr lang="da-DK" dirty="0" err="1"/>
              <a:t>hæmatogent</a:t>
            </a:r>
            <a:r>
              <a:rPr lang="da-DK" dirty="0"/>
              <a:t> og </a:t>
            </a:r>
            <a:r>
              <a:rPr lang="da-DK" dirty="0" err="1"/>
              <a:t>lymfogent</a:t>
            </a:r>
            <a:endParaRPr lang="da-DK" dirty="0"/>
          </a:p>
          <a:p>
            <a:endParaRPr lang="da-DK" dirty="0"/>
          </a:p>
          <a:p>
            <a:endParaRPr lang="da-DK" dirty="0"/>
          </a:p>
          <a:p>
            <a:r>
              <a:rPr lang="da-DK" dirty="0" err="1"/>
              <a:t>Staging</a:t>
            </a:r>
            <a:r>
              <a:rPr lang="da-DK" dirty="0"/>
              <a:t> af </a:t>
            </a:r>
            <a:r>
              <a:rPr lang="da-DK" b="1" dirty="0" err="1"/>
              <a:t>epitheliale</a:t>
            </a:r>
            <a:r>
              <a:rPr lang="da-DK" dirty="0"/>
              <a:t> CMT – WHO baseret</a:t>
            </a:r>
          </a:p>
          <a:p>
            <a:pPr lvl="1"/>
            <a:r>
              <a:rPr lang="da-DK" dirty="0"/>
              <a:t>Minimumsdatabase</a:t>
            </a:r>
          </a:p>
          <a:p>
            <a:pPr lvl="1"/>
            <a:r>
              <a:rPr lang="da-DK" dirty="0"/>
              <a:t>RTG thorax i mindst 3 plan</a:t>
            </a:r>
          </a:p>
          <a:p>
            <a:pPr lvl="1"/>
            <a:r>
              <a:rPr lang="da-DK" dirty="0" err="1"/>
              <a:t>FNAsp</a:t>
            </a:r>
            <a:r>
              <a:rPr lang="da-DK" dirty="0"/>
              <a:t> drænerende lymfeknuder</a:t>
            </a:r>
          </a:p>
          <a:p>
            <a:pPr lvl="1"/>
            <a:r>
              <a:rPr lang="da-DK" dirty="0"/>
              <a:t>(Ultralyd abdomen)</a:t>
            </a:r>
          </a:p>
          <a:p>
            <a:pPr lvl="1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69914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C2DB3-F652-8E4F-891F-896D83AF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Diagnostik af </a:t>
            </a:r>
            <a:r>
              <a:rPr lang="da-DK" dirty="0" err="1"/>
              <a:t>mammatumorer</a:t>
            </a:r>
            <a:r>
              <a:rPr lang="da-DK" dirty="0"/>
              <a:t> i hund (CMT)</a:t>
            </a:r>
            <a:br>
              <a:rPr lang="da-DK" dirty="0"/>
            </a:br>
            <a:r>
              <a:rPr lang="da-DK" sz="2400" dirty="0"/>
              <a:t>Hvor er det?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728130-4291-FF4F-99EB-D6E61BA2A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FE69D-1943-304E-8733-5286266A20D0}" type="datetime1">
              <a:rPr lang="da-DK" smtClean="0"/>
              <a:t>21.09.2020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33FF5-E6E8-3A46-8AAC-A272C799F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14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0A25E-32DC-FB4D-B50A-B475777DE794}"/>
              </a:ext>
            </a:extLst>
          </p:cNvPr>
          <p:cNvSpPr txBox="1"/>
          <p:nvPr/>
        </p:nvSpPr>
        <p:spPr>
          <a:xfrm>
            <a:off x="0" y="6459538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Withrow</a:t>
            </a:r>
            <a:r>
              <a:rPr lang="da-DK" dirty="0"/>
              <a:t> et al. 2019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10015AE-5AF9-2A46-997C-D7FF7AA405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8963" y="1557179"/>
            <a:ext cx="8505316" cy="467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73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C2DB3-F652-8E4F-891F-896D83AF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Diagnostik af </a:t>
            </a:r>
            <a:r>
              <a:rPr lang="da-DK" dirty="0" err="1"/>
              <a:t>mammatumorer</a:t>
            </a:r>
            <a:r>
              <a:rPr lang="da-DK" dirty="0"/>
              <a:t> i hund (CMT)</a:t>
            </a:r>
            <a:br>
              <a:rPr lang="da-DK" dirty="0"/>
            </a:br>
            <a:endParaRPr lang="da-DK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37674-2E3E-1144-938F-C874001AA8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555123" cy="4675187"/>
          </a:xfrm>
        </p:spPr>
        <p:txBody>
          <a:bodyPr anchor="ctr"/>
          <a:lstStyle/>
          <a:p>
            <a:pPr marL="0" indent="0" algn="ctr">
              <a:buNone/>
            </a:pPr>
            <a:r>
              <a:rPr lang="da-DK" dirty="0"/>
              <a:t>Hvad er det?</a:t>
            </a:r>
          </a:p>
          <a:p>
            <a:pPr marL="0" indent="0" algn="ctr">
              <a:buNone/>
            </a:pPr>
            <a:endParaRPr lang="da-DK" dirty="0"/>
          </a:p>
          <a:p>
            <a:pPr marL="0" indent="0" algn="ctr">
              <a:buNone/>
            </a:pPr>
            <a:r>
              <a:rPr lang="da-DK" dirty="0"/>
              <a:t>Hvor er det?</a:t>
            </a:r>
          </a:p>
          <a:p>
            <a:pPr marL="0" indent="0" algn="ctr">
              <a:buNone/>
            </a:pPr>
            <a:endParaRPr lang="da-DK" dirty="0"/>
          </a:p>
          <a:p>
            <a:pPr marL="0" indent="0" algn="ctr">
              <a:buNone/>
            </a:pPr>
            <a:r>
              <a:rPr lang="da-DK" b="1" dirty="0"/>
              <a:t>Hvor slemt er det?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728130-4291-FF4F-99EB-D6E61BA2A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7C1D7-DA67-864A-952D-994ABBB01C52}" type="datetime1">
              <a:rPr lang="da-DK" smtClean="0"/>
              <a:t>21.09.2020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33FF5-E6E8-3A46-8AAC-A272C799F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126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C2DB3-F652-8E4F-891F-896D83AF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Diagnostik af </a:t>
            </a:r>
            <a:r>
              <a:rPr lang="da-DK" dirty="0" err="1"/>
              <a:t>mammatumorer</a:t>
            </a:r>
            <a:r>
              <a:rPr lang="da-DK" dirty="0"/>
              <a:t> i hund (CMT)</a:t>
            </a:r>
            <a:br>
              <a:rPr lang="da-DK" dirty="0"/>
            </a:br>
            <a:r>
              <a:rPr lang="da-DK" sz="2400" dirty="0"/>
              <a:t>Hvor slemt er det?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37674-2E3E-1144-938F-C874001AA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Grading</a:t>
            </a:r>
            <a:endParaRPr lang="da-DK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728130-4291-FF4F-99EB-D6E61BA2A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4CE02-D9A4-174C-8331-58AC128FB4F3}" type="datetime1">
              <a:rPr lang="da-DK" smtClean="0"/>
              <a:t>21.09.2020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33FF5-E6E8-3A46-8AAC-A272C799F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16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E7284E-F785-5149-88CE-F3682518D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515" y="1635125"/>
            <a:ext cx="4461572" cy="270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320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C2DB3-F652-8E4F-891F-896D83AF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Diagnostik af </a:t>
            </a:r>
            <a:r>
              <a:rPr lang="da-DK" dirty="0" err="1"/>
              <a:t>mammatumorer</a:t>
            </a:r>
            <a:r>
              <a:rPr lang="da-DK" dirty="0"/>
              <a:t> i hund (CMT)</a:t>
            </a:r>
            <a:br>
              <a:rPr lang="da-DK" dirty="0"/>
            </a:br>
            <a:r>
              <a:rPr lang="da-DK" sz="2400" dirty="0"/>
              <a:t>Prognostiske faktorer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37674-2E3E-1144-938F-C874001AA8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dirty="0"/>
              <a:t>Størrelse</a:t>
            </a:r>
          </a:p>
          <a:p>
            <a:r>
              <a:rPr lang="da-DK" dirty="0"/>
              <a:t>N</a:t>
            </a:r>
          </a:p>
          <a:p>
            <a:r>
              <a:rPr lang="da-DK" dirty="0"/>
              <a:t>M</a:t>
            </a:r>
          </a:p>
          <a:p>
            <a:r>
              <a:rPr lang="da-DK" dirty="0"/>
              <a:t>Histologi</a:t>
            </a:r>
          </a:p>
          <a:p>
            <a:r>
              <a:rPr lang="da-DK" dirty="0"/>
              <a:t>Stadie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0BCCAD-844A-274D-ABE8-1C56BC83A6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728130-4291-FF4F-99EB-D6E61BA2A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F182E-D698-2949-B63D-28FDACB1B68D}" type="datetime1">
              <a:rPr lang="da-DK" smtClean="0"/>
              <a:t>21.09.2020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33FF5-E6E8-3A46-8AAC-A272C799F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1773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C2DB3-F652-8E4F-891F-896D83AF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Behandling af </a:t>
            </a:r>
            <a:r>
              <a:rPr lang="da-DK" dirty="0" err="1"/>
              <a:t>mammatumorer</a:t>
            </a:r>
            <a:r>
              <a:rPr lang="da-DK" dirty="0"/>
              <a:t> i hund (CMT)</a:t>
            </a:r>
            <a:br>
              <a:rPr lang="da-DK" dirty="0"/>
            </a:br>
            <a:r>
              <a:rPr lang="da-DK" sz="2400" dirty="0"/>
              <a:t>Kirurgi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37674-2E3E-1144-938F-C874001AA8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0BCCAD-844A-274D-ABE8-1C56BC83A6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728130-4291-FF4F-99EB-D6E61BA2A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91E7A-AB3A-8F4C-91EF-C39E24CCFEE4}" type="datetime1">
              <a:rPr lang="da-DK" smtClean="0"/>
              <a:t>21.09.2020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33FF5-E6E8-3A46-8AAC-A272C799F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1009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C2DB3-F652-8E4F-891F-896D83AF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Behandling af </a:t>
            </a:r>
            <a:r>
              <a:rPr lang="da-DK" dirty="0" err="1"/>
              <a:t>mammatumorer</a:t>
            </a:r>
            <a:r>
              <a:rPr lang="da-DK" dirty="0"/>
              <a:t> i hund (CMT)</a:t>
            </a:r>
            <a:br>
              <a:rPr lang="da-DK" dirty="0"/>
            </a:br>
            <a:r>
              <a:rPr lang="da-DK" sz="2400" dirty="0" err="1"/>
              <a:t>Adjuvant</a:t>
            </a:r>
            <a:r>
              <a:rPr lang="da-DK" sz="2400" dirty="0"/>
              <a:t> terapi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37674-2E3E-1144-938F-C874001AA8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0BCCAD-844A-274D-ABE8-1C56BC83A6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728130-4291-FF4F-99EB-D6E61BA2A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8CF82-DBDF-444F-9DB6-24411DF45C86}" type="datetime1">
              <a:rPr lang="da-DK" smtClean="0"/>
              <a:t>21.09.2020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33FF5-E6E8-3A46-8AAC-A272C799F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9927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D3BA5-8A77-0B47-A071-1D0EC8183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Prævalens af </a:t>
            </a:r>
            <a:r>
              <a:rPr lang="da-DK" dirty="0" err="1"/>
              <a:t>mammatumorer</a:t>
            </a:r>
            <a:r>
              <a:rPr lang="da-DK" dirty="0"/>
              <a:t> in hund (CMT)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1BE5B-04BA-6844-994B-242695E4E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485900"/>
            <a:ext cx="11012488" cy="4675188"/>
          </a:xfrm>
        </p:spPr>
        <p:txBody>
          <a:bodyPr>
            <a:normAutofit lnSpcReduction="10000"/>
          </a:bodyPr>
          <a:lstStyle/>
          <a:p>
            <a:pPr>
              <a:lnSpc>
                <a:spcPct val="160000"/>
              </a:lnSpc>
            </a:pPr>
            <a:r>
              <a:rPr lang="da-DK" dirty="0" err="1"/>
              <a:t>Hyppiste</a:t>
            </a:r>
            <a:r>
              <a:rPr lang="da-DK" dirty="0"/>
              <a:t> </a:t>
            </a:r>
            <a:r>
              <a:rPr lang="da-DK" dirty="0" err="1"/>
              <a:t>neoplasi</a:t>
            </a:r>
            <a:r>
              <a:rPr lang="da-DK" dirty="0"/>
              <a:t> i intakte tæver</a:t>
            </a:r>
          </a:p>
          <a:p>
            <a:pPr>
              <a:lnSpc>
                <a:spcPct val="120000"/>
              </a:lnSpc>
            </a:pPr>
            <a:r>
              <a:rPr lang="da-DK" dirty="0"/>
              <a:t>Prævalens afhænger af region</a:t>
            </a:r>
          </a:p>
          <a:p>
            <a:pPr lvl="1">
              <a:lnSpc>
                <a:spcPct val="120000"/>
              </a:lnSpc>
            </a:pPr>
            <a:r>
              <a:rPr lang="da-DK" dirty="0"/>
              <a:t>Skandinavien &gt; Europa &gt; USA</a:t>
            </a:r>
          </a:p>
          <a:p>
            <a:pPr>
              <a:lnSpc>
                <a:spcPct val="120000"/>
              </a:lnSpc>
            </a:pPr>
            <a:r>
              <a:rPr lang="da-DK" dirty="0"/>
              <a:t>Dansk Veterinært Cancer Register (2008)</a:t>
            </a:r>
          </a:p>
          <a:p>
            <a:pPr lvl="1">
              <a:lnSpc>
                <a:spcPct val="120000"/>
              </a:lnSpc>
            </a:pPr>
            <a:r>
              <a:rPr lang="da-DK" dirty="0" err="1"/>
              <a:t>Neoplasi</a:t>
            </a:r>
            <a:r>
              <a:rPr lang="da-DK" dirty="0"/>
              <a:t> i huden: 43%</a:t>
            </a:r>
          </a:p>
          <a:p>
            <a:pPr lvl="1">
              <a:lnSpc>
                <a:spcPct val="120000"/>
              </a:lnSpc>
            </a:pPr>
            <a:r>
              <a:rPr lang="da-DK" dirty="0" err="1"/>
              <a:t>Mammatumorer</a:t>
            </a:r>
            <a:r>
              <a:rPr lang="da-DK" dirty="0"/>
              <a:t>: 26% af alle tumorer</a:t>
            </a:r>
          </a:p>
          <a:p>
            <a:pPr>
              <a:lnSpc>
                <a:spcPct val="120000"/>
              </a:lnSpc>
            </a:pPr>
            <a:r>
              <a:rPr lang="da-DK" dirty="0"/>
              <a:t>Tæver i Norge, Italien og Mexico</a:t>
            </a:r>
          </a:p>
          <a:p>
            <a:pPr lvl="1">
              <a:lnSpc>
                <a:spcPct val="120000"/>
              </a:lnSpc>
            </a:pPr>
            <a:r>
              <a:rPr lang="da-DK" dirty="0"/>
              <a:t>50-70% af registrerede tumorer</a:t>
            </a:r>
          </a:p>
          <a:p>
            <a:pPr lvl="1">
              <a:lnSpc>
                <a:spcPct val="120000"/>
              </a:lnSpc>
            </a:pPr>
            <a:r>
              <a:rPr lang="da-DK" dirty="0"/>
              <a:t>I en Beaglekoloni udviklede 71 % af tæverne min. én CMT i løbet af deres liv</a:t>
            </a:r>
          </a:p>
          <a:p>
            <a:pPr>
              <a:lnSpc>
                <a:spcPct val="120000"/>
              </a:lnSpc>
            </a:pPr>
            <a:r>
              <a:rPr lang="da-DK" dirty="0"/>
              <a:t>Kan forekomme hos hanhunde</a:t>
            </a:r>
          </a:p>
          <a:p>
            <a:pPr lvl="1">
              <a:lnSpc>
                <a:spcPct val="120000"/>
              </a:lnSpc>
            </a:pPr>
            <a:endParaRPr lang="da-DK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8E372-9182-F94C-9ECD-BB3CB6FA2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85D68-60B4-FC48-97F3-C04547270CBE}" type="datetime1">
              <a:rPr lang="da-DK" smtClean="0"/>
              <a:t>21.09.2020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40AE5-4DF0-3346-9286-05C5ECEB1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2085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C2DB3-F652-8E4F-891F-896D83AF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Prognose for </a:t>
            </a:r>
            <a:r>
              <a:rPr lang="da-DK" dirty="0" err="1"/>
              <a:t>mammatumorer</a:t>
            </a:r>
            <a:r>
              <a:rPr lang="da-DK" dirty="0"/>
              <a:t> i hund </a:t>
            </a:r>
            <a:r>
              <a:rPr lang="da-DK" sz="2400" dirty="0"/>
              <a:t>(CMT)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37674-2E3E-1144-938F-C874001AA8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0BCCAD-844A-274D-ABE8-1C56BC83A6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728130-4291-FF4F-99EB-D6E61BA2A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1CF19-425F-BD41-AACC-0256C8ED2BB0}" type="datetime1">
              <a:rPr lang="da-DK" smtClean="0"/>
              <a:t>21.09.2020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33FF5-E6E8-3A46-8AAC-A272C799F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5751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C2DB3-F652-8E4F-891F-896D83AF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Prognose for </a:t>
            </a:r>
            <a:r>
              <a:rPr lang="da-DK" dirty="0" err="1"/>
              <a:t>mammatumorer</a:t>
            </a:r>
            <a:r>
              <a:rPr lang="da-DK" dirty="0"/>
              <a:t> i hund </a:t>
            </a:r>
            <a:r>
              <a:rPr lang="da-DK" sz="2400" dirty="0"/>
              <a:t>(CMT)</a:t>
            </a:r>
            <a:br>
              <a:rPr lang="da-DK" sz="2400" dirty="0"/>
            </a:br>
            <a:r>
              <a:rPr lang="da-DK" sz="2400" dirty="0"/>
              <a:t>Inflammatorisk karcinom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37674-2E3E-1144-938F-C874001AA8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0BCCAD-844A-274D-ABE8-1C56BC83A6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728130-4291-FF4F-99EB-D6E61BA2A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D99E8-EF90-E949-BB20-E58C54259AA4}" type="datetime1">
              <a:rPr lang="da-DK" smtClean="0"/>
              <a:t>21.09.2020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33FF5-E6E8-3A46-8AAC-A272C799F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80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518F2-42BA-6447-83AE-5BF6AF98EF3C}" type="datetime1">
              <a:rPr lang="da-DK" smtClean="0"/>
              <a:t>21.09.2020</a:t>
            </a:fld>
            <a:endParaRPr lang="da-DK" dirty="0"/>
          </a:p>
        </p:txBody>
      </p:sp>
      <p:sp>
        <p:nvSpPr>
          <p:cNvPr id="2" name="Pladsholder til slide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pPr/>
              <a:t>22</a:t>
            </a:fld>
            <a:endParaRPr lang="da-DK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EB83722-4639-1149-9679-2DB7B4950E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FFE14C-487F-884E-A52F-BC7D4252F2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sz="1400" dirty="0"/>
              <a:t>Sophie Agger</a:t>
            </a:r>
          </a:p>
          <a:p>
            <a:r>
              <a:rPr lang="da-DK" sz="1400" dirty="0"/>
              <a:t>Dyrlæge, </a:t>
            </a:r>
            <a:r>
              <a:rPr lang="da-DK" sz="1400" dirty="0" err="1"/>
              <a:t>PhD</a:t>
            </a:r>
            <a:r>
              <a:rPr lang="da-DK" sz="1400" dirty="0"/>
              <a:t> studerende</a:t>
            </a:r>
          </a:p>
          <a:p>
            <a:r>
              <a:rPr lang="da-DK" sz="1400" dirty="0" err="1"/>
              <a:t>sesa@sund.ku.dk</a:t>
            </a:r>
            <a:endParaRPr lang="da-DK" sz="1400" dirty="0"/>
          </a:p>
          <a:p>
            <a:endParaRPr lang="da-DK" sz="1400" dirty="0"/>
          </a:p>
          <a:p>
            <a:r>
              <a:rPr lang="da-DK" sz="1400" dirty="0">
                <a:ea typeface="ＭＳ Ｐゴシック" pitchFamily="34" charset="-128"/>
              </a:rPr>
              <a:t>Onkologisk Specialservice</a:t>
            </a:r>
            <a:endParaRPr lang="da-DK" sz="1400" dirty="0"/>
          </a:p>
          <a:p>
            <a:r>
              <a:rPr lang="da-DK" sz="1400" dirty="0"/>
              <a:t>Universitetshospitalet for Familiedyr</a:t>
            </a:r>
          </a:p>
          <a:p>
            <a:endParaRPr lang="da-DK" sz="1400" dirty="0"/>
          </a:p>
          <a:p>
            <a:endParaRPr lang="da-DK" sz="14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79ABACF-4960-184F-A54A-8E9EC0BCD7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 err="1"/>
              <a:t>Mammatumorer</a:t>
            </a:r>
            <a:r>
              <a:rPr lang="da-DK" dirty="0"/>
              <a:t> hos kat (FMT)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3F19F3-710A-D64F-97E3-5394122F7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02000" y="5454650"/>
            <a:ext cx="1075125" cy="112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14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AE706-BD1D-8B41-A06C-AE38FDB1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Prævalens af </a:t>
            </a:r>
            <a:r>
              <a:rPr lang="da-DK" dirty="0" err="1"/>
              <a:t>mammatumor</a:t>
            </a:r>
            <a:r>
              <a:rPr lang="da-DK" dirty="0"/>
              <a:t> hos kat (FMT)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69CE2-3109-9447-A0A9-01B218B0D5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CC13BE-19B1-2142-9E34-2A3137DACB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CD3398-B439-B44F-8930-F070596A4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93471-7BC7-6345-B074-3FF97F9C32E9}" type="datetime1">
              <a:rPr lang="da-DK" smtClean="0"/>
              <a:t>21.09.2020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1DB8F-979D-DA4B-8AE0-216C8AEAC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2269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AE706-BD1D-8B41-A06C-AE38FDB1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Diagnostik af </a:t>
            </a:r>
            <a:r>
              <a:rPr lang="da-DK" dirty="0" err="1"/>
              <a:t>mammatumor</a:t>
            </a:r>
            <a:r>
              <a:rPr lang="da-DK" dirty="0"/>
              <a:t> hos kat (FMT)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69CE2-3109-9447-A0A9-01B218B0D5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CC13BE-19B1-2142-9E34-2A3137DACB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CD3398-B439-B44F-8930-F070596A4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93471-7BC7-6345-B074-3FF97F9C32E9}" type="datetime1">
              <a:rPr lang="da-DK" smtClean="0"/>
              <a:t>21.09.2020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1DB8F-979D-DA4B-8AE0-216C8AEAC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7610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AE706-BD1D-8B41-A06C-AE38FDB1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Diagnostik af </a:t>
            </a:r>
            <a:r>
              <a:rPr lang="da-DK" dirty="0" err="1"/>
              <a:t>mammatumor</a:t>
            </a:r>
            <a:r>
              <a:rPr lang="da-DK" dirty="0"/>
              <a:t> hos kat (FMT)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69CE2-3109-9447-A0A9-01B218B0D5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CC13BE-19B1-2142-9E34-2A3137DACB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CD3398-B439-B44F-8930-F070596A4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93471-7BC7-6345-B074-3FF97F9C32E9}" type="datetime1">
              <a:rPr lang="da-DK" smtClean="0"/>
              <a:t>21.09.2020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1DB8F-979D-DA4B-8AE0-216C8AEAC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2653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AE706-BD1D-8B41-A06C-AE38FDB1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Behandling af </a:t>
            </a:r>
            <a:r>
              <a:rPr lang="da-DK" dirty="0" err="1"/>
              <a:t>mammatumor</a:t>
            </a:r>
            <a:r>
              <a:rPr lang="da-DK" dirty="0"/>
              <a:t> hos kat (FMT)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69CE2-3109-9447-A0A9-01B218B0D5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CC13BE-19B1-2142-9E34-2A3137DACB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CD3398-B439-B44F-8930-F070596A4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93471-7BC7-6345-B074-3FF97F9C32E9}" type="datetime1">
              <a:rPr lang="da-DK" smtClean="0"/>
              <a:t>21.09.2020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1DB8F-979D-DA4B-8AE0-216C8AEAC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7533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AE706-BD1D-8B41-A06C-AE38FDB1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Mammatumor</a:t>
            </a:r>
            <a:r>
              <a:rPr lang="da-DK" dirty="0"/>
              <a:t> hos kat (FMT)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69CE2-3109-9447-A0A9-01B218B0D5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CC13BE-19B1-2142-9E34-2A3137DACB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CD3398-B439-B44F-8930-F070596A4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93471-7BC7-6345-B074-3FF97F9C32E9}" type="datetime1">
              <a:rPr lang="da-DK" smtClean="0"/>
              <a:t>21.09.2020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1DB8F-979D-DA4B-8AE0-216C8AEAC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2890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D3BA5-8A77-0B47-A071-1D0EC8183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Ætiologi for </a:t>
            </a:r>
            <a:r>
              <a:rPr lang="da-DK" dirty="0" err="1"/>
              <a:t>mammatumorer</a:t>
            </a:r>
            <a:r>
              <a:rPr lang="da-DK" dirty="0"/>
              <a:t> in hund (CMT)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1BE5B-04BA-6844-994B-242695E4E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485900"/>
            <a:ext cx="11012488" cy="46751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a-DK" dirty="0"/>
              <a:t>Udgår fra </a:t>
            </a:r>
            <a:r>
              <a:rPr lang="da-DK" dirty="0" err="1">
                <a:solidFill>
                  <a:schemeClr val="accent6">
                    <a:lumMod val="50000"/>
                  </a:schemeClr>
                </a:solidFill>
              </a:rPr>
              <a:t>epithelialt</a:t>
            </a:r>
            <a:r>
              <a:rPr lang="da-DK" dirty="0"/>
              <a:t> (hyppigst) og/eller </a:t>
            </a:r>
            <a:r>
              <a:rPr lang="da-DK" dirty="0" err="1">
                <a:solidFill>
                  <a:schemeClr val="accent5">
                    <a:lumMod val="50000"/>
                  </a:schemeClr>
                </a:solidFill>
              </a:rPr>
              <a:t>mesenchymalt</a:t>
            </a:r>
            <a:r>
              <a:rPr lang="da-DK" dirty="0"/>
              <a:t> væv</a:t>
            </a:r>
          </a:p>
          <a:p>
            <a:r>
              <a:rPr lang="da-DK" dirty="0"/>
              <a:t>Benigne:		</a:t>
            </a:r>
            <a:r>
              <a:rPr lang="da-DK" dirty="0" err="1">
                <a:solidFill>
                  <a:schemeClr val="accent6">
                    <a:lumMod val="50000"/>
                  </a:schemeClr>
                </a:solidFill>
              </a:rPr>
              <a:t>Adenom</a:t>
            </a:r>
            <a:br>
              <a:rPr lang="da-DK" dirty="0"/>
            </a:br>
            <a:r>
              <a:rPr lang="da-DK" dirty="0"/>
              <a:t>			</a:t>
            </a:r>
            <a:r>
              <a:rPr lang="da-DK" dirty="0" err="1"/>
              <a:t>Fibroadenom</a:t>
            </a:r>
            <a:endParaRPr lang="da-DK" dirty="0"/>
          </a:p>
          <a:p>
            <a:r>
              <a:rPr lang="da-DK" dirty="0"/>
              <a:t>Maligne:		</a:t>
            </a:r>
            <a:r>
              <a:rPr lang="da-DK" dirty="0">
                <a:solidFill>
                  <a:schemeClr val="accent6">
                    <a:lumMod val="50000"/>
                  </a:schemeClr>
                </a:solidFill>
              </a:rPr>
              <a:t>Karcinom</a:t>
            </a:r>
            <a:br>
              <a:rPr lang="da-DK" dirty="0"/>
            </a:br>
            <a:r>
              <a:rPr lang="da-DK" dirty="0"/>
              <a:t>			</a:t>
            </a:r>
            <a:r>
              <a:rPr lang="da-DK" dirty="0">
                <a:solidFill>
                  <a:schemeClr val="accent5">
                    <a:lumMod val="50000"/>
                  </a:schemeClr>
                </a:solidFill>
              </a:rPr>
              <a:t>Sarkom</a:t>
            </a:r>
          </a:p>
          <a:p>
            <a:pPr>
              <a:lnSpc>
                <a:spcPct val="150000"/>
              </a:lnSpc>
            </a:pPr>
            <a:r>
              <a:rPr lang="da-DK" dirty="0"/>
              <a:t>En tumor har ofte både god- og ondartede områder</a:t>
            </a:r>
          </a:p>
          <a:p>
            <a:pPr>
              <a:lnSpc>
                <a:spcPct val="150000"/>
              </a:lnSpc>
            </a:pPr>
            <a:r>
              <a:rPr lang="da-DK" dirty="0"/>
              <a:t>Benigne tumorer kan potentielt undergå malign transformation</a:t>
            </a:r>
          </a:p>
          <a:p>
            <a:endParaRPr lang="da-DK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8E372-9182-F94C-9ECD-BB3CB6FA2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09D3B-3495-2642-B473-65E6320BE38B}" type="datetime1">
              <a:rPr lang="da-DK" smtClean="0"/>
              <a:t>21.09.2020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40AE5-4DF0-3346-9286-05C5ECEB1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AB9E66-40A3-0943-9A24-926D68F16EE9}"/>
              </a:ext>
            </a:extLst>
          </p:cNvPr>
          <p:cNvSpPr txBox="1"/>
          <p:nvPr/>
        </p:nvSpPr>
        <p:spPr>
          <a:xfrm>
            <a:off x="3969464" y="5263994"/>
            <a:ext cx="4251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400" i="1" dirty="0"/>
              <a:t>Ca. 50 % af CMT er ondartede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9C519D-6DEC-A446-954B-6D37514D0E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956" b="16087"/>
          <a:stretch/>
        </p:blipFill>
        <p:spPr>
          <a:xfrm>
            <a:off x="8357436" y="1988821"/>
            <a:ext cx="3040909" cy="271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63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A7EC2-D2A8-E84C-AB3B-AA6750974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Risikofaktorer for </a:t>
            </a:r>
            <a:r>
              <a:rPr lang="da-DK" dirty="0" err="1"/>
              <a:t>mammatumorer</a:t>
            </a:r>
            <a:r>
              <a:rPr lang="da-DK" dirty="0"/>
              <a:t> in hund (CMT)</a:t>
            </a:r>
            <a:br>
              <a:rPr lang="da-DK" dirty="0"/>
            </a:br>
            <a:r>
              <a:rPr lang="da-DK" dirty="0"/>
              <a:t>Hormon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C111D-76E2-F94C-AD99-1040D99D1C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3" y="1635125"/>
            <a:ext cx="10555123" cy="4675187"/>
          </a:xfrm>
        </p:spPr>
        <p:txBody>
          <a:bodyPr/>
          <a:lstStyle/>
          <a:p>
            <a:r>
              <a:rPr lang="da-DK" dirty="0"/>
              <a:t>Østrogen og progesteron inducerer </a:t>
            </a:r>
            <a:r>
              <a:rPr lang="da-DK" dirty="0" err="1"/>
              <a:t>proliferation</a:t>
            </a:r>
            <a:r>
              <a:rPr lang="da-DK" dirty="0"/>
              <a:t> af </a:t>
            </a:r>
            <a:r>
              <a:rPr lang="da-DK" dirty="0" err="1"/>
              <a:t>mammaepithel</a:t>
            </a:r>
            <a:endParaRPr lang="da-DK" dirty="0"/>
          </a:p>
          <a:p>
            <a:endParaRPr lang="da-DK" dirty="0"/>
          </a:p>
          <a:p>
            <a:r>
              <a:rPr lang="da-DK" dirty="0"/>
              <a:t>Sterilisation</a:t>
            </a:r>
          </a:p>
          <a:p>
            <a:pPr lvl="1"/>
            <a:r>
              <a:rPr lang="da-DK" dirty="0"/>
              <a:t>Tidlig sterilisation er forebyggende</a:t>
            </a:r>
          </a:p>
          <a:p>
            <a:pPr lvl="1"/>
            <a:r>
              <a:rPr lang="da-DK" dirty="0"/>
              <a:t>OHE ved tumorfjernelse:</a:t>
            </a:r>
          </a:p>
          <a:p>
            <a:pPr lvl="2"/>
            <a:r>
              <a:rPr lang="da-DK" dirty="0"/>
              <a:t>Sænker risikoen for nye </a:t>
            </a:r>
            <a:r>
              <a:rPr lang="da-DK" b="1" dirty="0"/>
              <a:t>benigne </a:t>
            </a:r>
            <a:r>
              <a:rPr lang="da-DK" dirty="0"/>
              <a:t>CMT med 50 %</a:t>
            </a:r>
          </a:p>
          <a:p>
            <a:pPr lvl="2"/>
            <a:r>
              <a:rPr lang="da-DK" dirty="0"/>
              <a:t>Øger overlevelse i et </a:t>
            </a:r>
            <a:r>
              <a:rPr lang="da-DK" dirty="0" err="1"/>
              <a:t>subset</a:t>
            </a:r>
            <a:r>
              <a:rPr lang="da-DK" dirty="0"/>
              <a:t> af tæver med malign CMT</a:t>
            </a:r>
          </a:p>
          <a:p>
            <a:endParaRPr lang="da-DK" dirty="0"/>
          </a:p>
          <a:p>
            <a:r>
              <a:rPr lang="da-DK" dirty="0"/>
              <a:t>Hormonbehandling (Løbetidsudskydelse mm. )</a:t>
            </a:r>
          </a:p>
          <a:p>
            <a:pPr lvl="1"/>
            <a:r>
              <a:rPr lang="da-DK" dirty="0"/>
              <a:t>Øger risikoen for CMT</a:t>
            </a:r>
          </a:p>
          <a:p>
            <a:pPr lvl="1"/>
            <a:r>
              <a:rPr lang="da-DK" dirty="0"/>
              <a:t>Sænker gennemsnitsalderen for udvikling af CMT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E34F3A-4681-F14B-B81D-64386B135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FDC6-0D02-0C4C-B75E-94B93A662500}" type="datetime1">
              <a:rPr lang="da-DK" smtClean="0"/>
              <a:t>21.09.2020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2CDEE-AB15-9741-8FDA-598638F27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9034CBF-C20E-DE45-B942-66881622D8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362364"/>
              </p:ext>
            </p:extLst>
          </p:nvPr>
        </p:nvGraphicFramePr>
        <p:xfrm>
          <a:off x="7289164" y="2885190"/>
          <a:ext cx="4312286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6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5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0127">
                <a:tc>
                  <a:txBody>
                    <a:bodyPr/>
                    <a:lstStyle/>
                    <a:p>
                      <a:r>
                        <a:rPr lang="da-DK" sz="1600" dirty="0"/>
                        <a:t>Sterilisation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a-DK" sz="1600" dirty="0"/>
                        <a:t>Risiko for </a:t>
                      </a:r>
                      <a:r>
                        <a:rPr lang="da-DK" sz="1600" dirty="0" err="1"/>
                        <a:t>mammatumorer</a:t>
                      </a:r>
                      <a:r>
                        <a:rPr lang="da-DK" sz="1600" dirty="0"/>
                        <a:t> relativt til intakte tæver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366">
                <a:tc>
                  <a:txBody>
                    <a:bodyPr/>
                    <a:lstStyle/>
                    <a:p>
                      <a:r>
                        <a:rPr lang="da-DK" sz="1600" dirty="0"/>
                        <a:t>Før   1. løbetid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600" dirty="0"/>
                        <a:t>0,5 %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366">
                <a:tc>
                  <a:txBody>
                    <a:bodyPr/>
                    <a:lstStyle/>
                    <a:p>
                      <a:r>
                        <a:rPr lang="da-DK" sz="1600" dirty="0"/>
                        <a:t>Før   2. løbetid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600" dirty="0"/>
                        <a:t>8%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2366">
                <a:tc>
                  <a:txBody>
                    <a:bodyPr/>
                    <a:lstStyle/>
                    <a:p>
                      <a:r>
                        <a:rPr lang="da-DK" sz="1600" dirty="0"/>
                        <a:t>Efter 2. løbetid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600" dirty="0"/>
                        <a:t>26%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5021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A7EC2-D2A8-E84C-AB3B-AA6750974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Risikofaktorer for </a:t>
            </a:r>
            <a:r>
              <a:rPr lang="da-DK" dirty="0" err="1"/>
              <a:t>mammatumorer</a:t>
            </a:r>
            <a:r>
              <a:rPr lang="da-DK" dirty="0"/>
              <a:t> in hund (CMT)</a:t>
            </a:r>
            <a:br>
              <a:rPr lang="da-DK" dirty="0"/>
            </a:br>
            <a:r>
              <a:rPr lang="da-DK" dirty="0"/>
              <a:t>Alder og Race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C111D-76E2-F94C-AD99-1040D99D1C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555123" cy="4675187"/>
          </a:xfrm>
        </p:spPr>
        <p:txBody>
          <a:bodyPr/>
          <a:lstStyle/>
          <a:p>
            <a:r>
              <a:rPr lang="da-DK" dirty="0"/>
              <a:t>Alder</a:t>
            </a:r>
          </a:p>
          <a:p>
            <a:pPr lvl="1"/>
            <a:r>
              <a:rPr lang="da-DK" dirty="0"/>
              <a:t>Midaldrende og ældre hunde (efter 7-8 år)</a:t>
            </a:r>
          </a:p>
          <a:p>
            <a:pPr lvl="1"/>
            <a:r>
              <a:rPr lang="da-DK" dirty="0"/>
              <a:t>Gennemsnitsalder:</a:t>
            </a:r>
          </a:p>
          <a:p>
            <a:pPr lvl="2"/>
            <a:r>
              <a:rPr lang="da-DK" dirty="0"/>
              <a:t>Benigne: 7-9 år</a:t>
            </a:r>
          </a:p>
          <a:p>
            <a:pPr lvl="2"/>
            <a:r>
              <a:rPr lang="da-DK" dirty="0"/>
              <a:t>Maligne: 9-11 år -  sjældent før 5 år</a:t>
            </a:r>
          </a:p>
          <a:p>
            <a:r>
              <a:rPr lang="da-DK" dirty="0"/>
              <a:t>Race</a:t>
            </a:r>
          </a:p>
          <a:p>
            <a:pPr lvl="1"/>
            <a:r>
              <a:rPr lang="da-DK" dirty="0"/>
              <a:t>Små racer &gt; store racer</a:t>
            </a:r>
          </a:p>
          <a:p>
            <a:pPr lvl="1"/>
            <a:r>
              <a:rPr lang="da-DK" dirty="0"/>
              <a:t>Racehunde &gt; blandinger</a:t>
            </a:r>
          </a:p>
          <a:p>
            <a:pPr marL="360363" lvl="1" indent="0">
              <a:buNone/>
            </a:pPr>
            <a:endParaRPr lang="da-DK" dirty="0"/>
          </a:p>
          <a:p>
            <a:pPr lvl="1"/>
            <a:r>
              <a:rPr lang="da-DK" dirty="0"/>
              <a:t>Store racer: Engelsk Springer Spaniel, Engelsk Setter, Schæferhund, Boxere i EU</a:t>
            </a:r>
          </a:p>
          <a:p>
            <a:pPr lvl="1"/>
            <a:endParaRPr lang="da-DK" dirty="0"/>
          </a:p>
          <a:p>
            <a:pPr lvl="1"/>
            <a:r>
              <a:rPr lang="da-DK" dirty="0"/>
              <a:t>Små racer:   Puddel, </a:t>
            </a:r>
            <a:r>
              <a:rPr lang="da-DK" dirty="0" err="1"/>
              <a:t>Chihuahua</a:t>
            </a:r>
            <a:r>
              <a:rPr lang="da-DK" dirty="0"/>
              <a:t>, Gravhund,  Malteser, Cocker Spaniel</a:t>
            </a:r>
          </a:p>
          <a:p>
            <a:pPr lvl="1"/>
            <a:endParaRPr lang="da-DK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E34F3A-4681-F14B-B81D-64386B135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FDC6-0D02-0C4C-B75E-94B93A662500}" type="datetime1">
              <a:rPr lang="da-DK" smtClean="0"/>
              <a:t>21.09.2020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2CDEE-AB15-9741-8FDA-598638F27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1336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A7EC2-D2A8-E84C-AB3B-AA6750974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Risikofaktorer for </a:t>
            </a:r>
            <a:r>
              <a:rPr lang="da-DK" dirty="0" err="1"/>
              <a:t>mammatumorer</a:t>
            </a:r>
            <a:r>
              <a:rPr lang="da-DK" dirty="0"/>
              <a:t> in hund (CMT)</a:t>
            </a:r>
            <a:br>
              <a:rPr lang="da-DK" dirty="0"/>
            </a:br>
            <a:r>
              <a:rPr lang="da-DK" dirty="0"/>
              <a:t>Vægt og foder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C111D-76E2-F94C-AD99-1040D99D1C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555123" cy="4675187"/>
          </a:xfrm>
        </p:spPr>
        <p:txBody>
          <a:bodyPr/>
          <a:lstStyle/>
          <a:p>
            <a:r>
              <a:rPr lang="da-DK" dirty="0"/>
              <a:t>Lav vægt (undervægt) især i 9-12 </a:t>
            </a:r>
            <a:r>
              <a:rPr lang="da-DK" dirty="0" err="1"/>
              <a:t>mdrs</a:t>
            </a:r>
            <a:r>
              <a:rPr lang="da-DK" dirty="0"/>
              <a:t> alder beskytter mod CMT</a:t>
            </a:r>
          </a:p>
          <a:p>
            <a:r>
              <a:rPr lang="da-DK" dirty="0"/>
              <a:t>Overvægt er sandsynligvis en risikofaktor for udvikling af CMT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E34F3A-4681-F14B-B81D-64386B135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FDC6-0D02-0C4C-B75E-94B93A662500}" type="datetime1">
              <a:rPr lang="da-DK" smtClean="0"/>
              <a:t>21.09.2020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2CDEE-AB15-9741-8FDA-598638F27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6752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C2DB3-F652-8E4F-891F-896D83AF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Klinisk præsentation af </a:t>
            </a:r>
            <a:r>
              <a:rPr lang="da-DK" dirty="0" err="1"/>
              <a:t>mammatumorer</a:t>
            </a:r>
            <a:r>
              <a:rPr lang="da-DK" dirty="0"/>
              <a:t> i hund (CMT)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37674-2E3E-1144-938F-C874001AA8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555123" cy="4675187"/>
          </a:xfrm>
        </p:spPr>
        <p:txBody>
          <a:bodyPr/>
          <a:lstStyle/>
          <a:p>
            <a:r>
              <a:rPr lang="da-DK" dirty="0"/>
              <a:t>Signalement:		Alder, race, reproduktionsstatus</a:t>
            </a:r>
          </a:p>
          <a:p>
            <a:r>
              <a:rPr lang="da-DK" dirty="0"/>
              <a:t>Historik:			Væksthastighed, varighed, sidste </a:t>
            </a:r>
            <a:r>
              <a:rPr lang="da-DK" dirty="0" err="1"/>
              <a:t>østrus</a:t>
            </a:r>
            <a:r>
              <a:rPr lang="da-DK" dirty="0"/>
              <a:t>, 					hormonbehandling</a:t>
            </a:r>
          </a:p>
          <a:p>
            <a:r>
              <a:rPr lang="da-DK" dirty="0"/>
              <a:t>Klinisk undersøgelse: </a:t>
            </a:r>
            <a:br>
              <a:rPr lang="da-DK" dirty="0"/>
            </a:br>
            <a:r>
              <a:rPr lang="da-DK" dirty="0"/>
              <a:t>				Enkelt eller multiple</a:t>
            </a:r>
            <a:br>
              <a:rPr lang="da-DK" dirty="0"/>
            </a:br>
            <a:r>
              <a:rPr lang="da-DK" dirty="0"/>
              <a:t>				Placering</a:t>
            </a:r>
            <a:br>
              <a:rPr lang="da-DK" dirty="0"/>
            </a:br>
            <a:r>
              <a:rPr lang="da-DK" dirty="0"/>
              <a:t>				</a:t>
            </a:r>
            <a:r>
              <a:rPr lang="da-DK" dirty="0" err="1"/>
              <a:t>Palpation</a:t>
            </a:r>
            <a:r>
              <a:rPr lang="da-DK" dirty="0"/>
              <a:t> af regionale </a:t>
            </a:r>
            <a:r>
              <a:rPr lang="da-DK" dirty="0" err="1"/>
              <a:t>lnn</a:t>
            </a:r>
            <a:r>
              <a:rPr lang="da-DK" dirty="0"/>
              <a:t>.</a:t>
            </a:r>
            <a:br>
              <a:rPr lang="da-DK" dirty="0"/>
            </a:br>
            <a:r>
              <a:rPr lang="da-DK" dirty="0"/>
              <a:t>				</a:t>
            </a:r>
            <a:r>
              <a:rPr lang="da-DK" dirty="0" err="1"/>
              <a:t>Rektal</a:t>
            </a:r>
            <a:r>
              <a:rPr lang="da-DK" dirty="0"/>
              <a:t> digital </a:t>
            </a:r>
            <a:r>
              <a:rPr lang="da-DK" dirty="0" err="1"/>
              <a:t>palpation</a:t>
            </a:r>
            <a:endParaRPr lang="da-DK" dirty="0"/>
          </a:p>
          <a:p>
            <a:r>
              <a:rPr lang="da-DK" b="1" dirty="0"/>
              <a:t>&gt;65 % af CMT udvikles i kaudale mammae</a:t>
            </a:r>
          </a:p>
          <a:p>
            <a:r>
              <a:rPr lang="da-DK" b="1" dirty="0"/>
              <a:t>70 % af intakte tæver har 2+ tumorer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728130-4291-FF4F-99EB-D6E61BA2A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E128C-B507-5744-B58D-2577CDEE3D3F}" type="datetime1">
              <a:rPr lang="da-DK" smtClean="0"/>
              <a:t>21.09.2020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33FF5-E6E8-3A46-8AAC-A272C799F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3455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C2DB3-F652-8E4F-891F-896D83AF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Diagnostik af </a:t>
            </a:r>
            <a:r>
              <a:rPr lang="da-DK" dirty="0" err="1"/>
              <a:t>mammatumorer</a:t>
            </a:r>
            <a:r>
              <a:rPr lang="da-DK" dirty="0"/>
              <a:t> i hund (CMT)</a:t>
            </a:r>
            <a:br>
              <a:rPr lang="da-DK" dirty="0"/>
            </a:br>
            <a:endParaRPr lang="da-DK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37674-2E3E-1144-938F-C874001AA8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555123" cy="4675187"/>
          </a:xfrm>
        </p:spPr>
        <p:txBody>
          <a:bodyPr anchor="ctr"/>
          <a:lstStyle/>
          <a:p>
            <a:pPr marL="0" indent="0" algn="ctr">
              <a:buNone/>
            </a:pPr>
            <a:r>
              <a:rPr lang="da-DK" dirty="0"/>
              <a:t>Hvad er det?</a:t>
            </a:r>
          </a:p>
          <a:p>
            <a:pPr marL="0" indent="0" algn="ctr">
              <a:buNone/>
            </a:pPr>
            <a:endParaRPr lang="da-DK" dirty="0"/>
          </a:p>
          <a:p>
            <a:pPr marL="0" indent="0" algn="ctr">
              <a:buNone/>
            </a:pPr>
            <a:r>
              <a:rPr lang="da-DK" dirty="0"/>
              <a:t>Hvor er det?</a:t>
            </a:r>
          </a:p>
          <a:p>
            <a:pPr marL="0" indent="0" algn="ctr">
              <a:buNone/>
            </a:pPr>
            <a:endParaRPr lang="da-DK" dirty="0"/>
          </a:p>
          <a:p>
            <a:pPr marL="0" indent="0" algn="ctr">
              <a:buNone/>
            </a:pPr>
            <a:r>
              <a:rPr lang="da-DK" dirty="0"/>
              <a:t>Hvor slemt er det?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728130-4291-FF4F-99EB-D6E61BA2A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7C1D7-DA67-864A-952D-994ABBB01C52}" type="datetime1">
              <a:rPr lang="da-DK" smtClean="0"/>
              <a:t>21.09.2020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33FF5-E6E8-3A46-8AAC-A272C799F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2888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C2DB3-F652-8E4F-891F-896D83AF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Diagnostik af </a:t>
            </a:r>
            <a:r>
              <a:rPr lang="da-DK" dirty="0" err="1"/>
              <a:t>mammatumorer</a:t>
            </a:r>
            <a:r>
              <a:rPr lang="da-DK" dirty="0"/>
              <a:t> i hund (CMT)</a:t>
            </a:r>
            <a:br>
              <a:rPr lang="da-DK" dirty="0"/>
            </a:br>
            <a:endParaRPr lang="da-DK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37674-2E3E-1144-938F-C874001AA8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555123" cy="4675187"/>
          </a:xfrm>
        </p:spPr>
        <p:txBody>
          <a:bodyPr anchor="ctr"/>
          <a:lstStyle/>
          <a:p>
            <a:pPr marL="0" indent="0" algn="ctr">
              <a:buNone/>
            </a:pPr>
            <a:r>
              <a:rPr lang="da-DK" b="1" dirty="0"/>
              <a:t>Hvad er det?</a:t>
            </a:r>
          </a:p>
          <a:p>
            <a:pPr marL="0" indent="0" algn="ctr">
              <a:buNone/>
            </a:pPr>
            <a:endParaRPr lang="da-DK" dirty="0"/>
          </a:p>
          <a:p>
            <a:pPr marL="0" indent="0" algn="ctr">
              <a:buNone/>
            </a:pPr>
            <a:r>
              <a:rPr lang="da-DK" dirty="0"/>
              <a:t>Hvor er det?</a:t>
            </a:r>
          </a:p>
          <a:p>
            <a:pPr marL="0" indent="0" algn="ctr">
              <a:buNone/>
            </a:pPr>
            <a:endParaRPr lang="da-DK" dirty="0"/>
          </a:p>
          <a:p>
            <a:pPr marL="0" indent="0" algn="ctr">
              <a:buNone/>
            </a:pPr>
            <a:r>
              <a:rPr lang="da-DK" dirty="0"/>
              <a:t>Hvor slemt er det?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728130-4291-FF4F-99EB-D6E61BA2A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7C1D7-DA67-864A-952D-994ABBB01C52}" type="datetime1">
              <a:rPr lang="da-DK" smtClean="0"/>
              <a:t>21.09.2020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33FF5-E6E8-3A46-8AAC-A272C799F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9693114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_english" id="{52443553-07F9-3947-8A12-2E2D1F213058}" vid="{172C8D20-914C-6349-AC1E-9FFE0616A9CC}"/>
    </a:ext>
  </a:extLst>
</a:theme>
</file>

<file path=ppt/theme/theme2.xml><?xml version="1.0" encoding="utf-8"?>
<a:theme xmlns:a="http://schemas.openxmlformats.org/drawingml/2006/main" name="Theme_dog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_dog" id="{D8CBFD37-F229-B84C-B7DA-7083DA1D1C1C}" vid="{02696F20-5FF2-154B-9837-B54CFCFCCD0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webextensions/webextension1.xml><?xml version="1.0" encoding="utf-8"?>
<we:webextension xmlns:we="http://schemas.microsoft.com/office/webextensions/webextension/2010/11" id="{5917BE3F-327E-4D49-AE75-D0DECD4B6B87}">
  <we:reference id="wa104379261" version="3.0.1.7" store="en-US" storeType="OMEX"/>
  <we:alternateReferences>
    <we:reference id="WA104379261" version="3.0.1.7" store="WA104379261" storeType="OMEX"/>
  </we:alternateReferences>
  <we:properties>
    <we:property name="mentimeter-slide" value="{&quot;seriesId&quot;:&quot;70f1ac681fc794a8bff17d91408ed132&quot;,&quot;questionId&quot;:&quot;ab5e3e781454&quot;,&quot;link&quot;:&quot;https://www.mentimeter.com/s/70f1ac681fc794a8bff17d91408ed132/ab5e3e781454/edit?&quot;}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778bc8ad-b7b6-484e-8ca1-265a34063f74" ContentTypeId="0x010100321F1813AE4A7046B6126D52239F206701" PreviousValue="false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KU Medarbejderguide dokument" ma:contentTypeID="0x010100321F1813AE4A7046B6126D52239F206701007BC16D9EEC1A3647B87D5902B9A48CF9" ma:contentTypeVersion="232" ma:contentTypeDescription="Opret et nyt dokument." ma:contentTypeScope="" ma:versionID="b75beff36af9ca0304ab09c1f7d59c8a">
  <xsd:schema xmlns:xsd="http://www.w3.org/2001/XMLSchema" xmlns:xs="http://www.w3.org/2001/XMLSchema" xmlns:p="http://schemas.microsoft.com/office/2006/metadata/properties" xmlns:ns2="a9c21cd9-c4d6-46ab-aa0b-2425b1d0c963" targetNamespace="http://schemas.microsoft.com/office/2006/metadata/properties" ma:root="true" ma:fieldsID="fc0a63ae7685b942639529cabe71461e" ns2:_="">
    <xsd:import namespace="a9c21cd9-c4d6-46ab-aa0b-2425b1d0c963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2:KUTargetGroupCode" minOccurs="0"/>
                <xsd:element ref="ns2:db9304c26443406da46e1fe21c8b7cb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c21cd9-c4d6-46ab-aa0b-2425b1d0c963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ksonomiopsamlingskolonne" ma:description="" ma:hidden="true" ma:list="{3dfb8054-3335-4f4f-a2a5-147c4f785a7a}" ma:internalName="TaxCatchAll" ma:showField="CatchAllData" ma:web="73d2b63a-5080-4fc7-bc15-51a61159e0b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ksonomiopsamlingskolonne1" ma:description="" ma:hidden="true" ma:list="{3dfb8054-3335-4f4f-a2a5-147c4f785a7a}" ma:internalName="TaxCatchAllLabel" ma:readOnly="true" ma:showField="CatchAllDataLabel" ma:web="73d2b63a-5080-4fc7-bc15-51a61159e0b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KUTargetGroupCode" ma:index="10" nillable="true" ma:displayName="Målgruppe" ma:internalName="KUTargetGroupCode">
      <xsd:simpleType>
        <xsd:restriction base="dms:Text">
          <xsd:maxLength value="255"/>
        </xsd:restriction>
      </xsd:simpleType>
    </xsd:element>
    <xsd:element name="db9304c26443406da46e1fe21c8b7cba" ma:index="11" nillable="true" ma:taxonomy="true" ma:internalName="db9304c26443406da46e1fe21c8b7cba" ma:taxonomyFieldName="KUEmployeeGuideSubjectMulti" ma:displayName="Medarbejderguide emne" ma:default="" ma:fieldId="{db9304c2-6443-406d-a46e-1fe21c8b7cba}" ma:sspId="778bc8ad-b7b6-484e-8ca1-265a34063f74" ma:termSetId="efb7a711-8eaa-4df8-8e6e-0e23c86e36c2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KUTargetGroupCode xmlns="a9c21cd9-c4d6-46ab-aa0b-2425b1d0c963">,xcd,</KUTargetGroupCode>
    <db9304c26443406da46e1fe21c8b7cba xmlns="a9c21cd9-c4d6-46ab-aa0b-2425b1d0c963">
      <Terms xmlns="http://schemas.microsoft.com/office/infopath/2007/PartnerControls"/>
    </db9304c26443406da46e1fe21c8b7cba>
    <TaxCatchAll xmlns="a9c21cd9-c4d6-46ab-aa0b-2425b1d0c963"/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FDDC5F7-11D8-4210-BB62-33F545312F70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B90B4093-096E-4E63-9836-8C63CB70F77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c21cd9-c4d6-46ab-aa0b-2425b1d0c96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582DF00-1090-4597-B943-A156AE9CDF9F}">
  <ds:schemaRefs>
    <ds:schemaRef ds:uri="http://schemas.microsoft.com/office/2006/metadata/properties"/>
    <ds:schemaRef ds:uri="http://schemas.openxmlformats.org/package/2006/metadata/core-properties"/>
    <ds:schemaRef ds:uri="http://purl.org/dc/terms/"/>
    <ds:schemaRef ds:uri="a9c21cd9-c4d6-46ab-aa0b-2425b1d0c963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37B53071-A25C-49DB-A3CB-40118A450D7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Brugerdefineret design</Template>
  <TotalTime>0</TotalTime>
  <Words>938</Words>
  <Application>Microsoft Macintosh PowerPoint</Application>
  <PresentationFormat>Widescreen</PresentationFormat>
  <Paragraphs>207</Paragraphs>
  <Slides>27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ＭＳ Ｐゴシック</vt:lpstr>
      <vt:lpstr>Arial</vt:lpstr>
      <vt:lpstr>Calibri</vt:lpstr>
      <vt:lpstr>Microsoft New Tai Lue</vt:lpstr>
      <vt:lpstr>Times New Roman</vt:lpstr>
      <vt:lpstr>Wingdings</vt:lpstr>
      <vt:lpstr>Brugerdefineret design</vt:lpstr>
      <vt:lpstr>Theme_dog</vt:lpstr>
      <vt:lpstr>PowerPoint Presentation</vt:lpstr>
      <vt:lpstr>Prævalens af mammatumorer in hund (CMT)</vt:lpstr>
      <vt:lpstr>Ætiologi for mammatumorer in hund (CMT)</vt:lpstr>
      <vt:lpstr>Risikofaktorer for mammatumorer in hund (CMT) Hormon status</vt:lpstr>
      <vt:lpstr>Risikofaktorer for mammatumorer in hund (CMT) Alder og Race</vt:lpstr>
      <vt:lpstr>Risikofaktorer for mammatumorer in hund (CMT) Vægt og foder</vt:lpstr>
      <vt:lpstr>Klinisk præsentation af mammatumorer i hund (CMT)</vt:lpstr>
      <vt:lpstr>Diagnostik af mammatumorer i hund (CMT) </vt:lpstr>
      <vt:lpstr>Diagnostik af mammatumorer i hund (CMT) </vt:lpstr>
      <vt:lpstr>Diagnostik af mammatumorer i hund (CMT) Hvad er det?</vt:lpstr>
      <vt:lpstr>Diagnostik af mammatumorer i hund (CMT) </vt:lpstr>
      <vt:lpstr>Diagnostik af mammatumorer i hund (CMT) Hvor er det?</vt:lpstr>
      <vt:lpstr>Diagnostik af mammatumorer i hund (CMT) Hvor er det?</vt:lpstr>
      <vt:lpstr>Diagnostik af mammatumorer i hund (CMT) Hvor er det?</vt:lpstr>
      <vt:lpstr>Diagnostik af mammatumorer i hund (CMT) </vt:lpstr>
      <vt:lpstr>Diagnostik af mammatumorer i hund (CMT) Hvor slemt er det?</vt:lpstr>
      <vt:lpstr>Diagnostik af mammatumorer i hund (CMT) Prognostiske faktorer</vt:lpstr>
      <vt:lpstr>Behandling af mammatumorer i hund (CMT) Kirurgi</vt:lpstr>
      <vt:lpstr>Behandling af mammatumorer i hund (CMT) Adjuvant terapi</vt:lpstr>
      <vt:lpstr>Prognose for mammatumorer i hund (CMT)</vt:lpstr>
      <vt:lpstr>Prognose for mammatumorer i hund (CMT) Inflammatorisk karcinom</vt:lpstr>
      <vt:lpstr>PowerPoint Presentation</vt:lpstr>
      <vt:lpstr>Prævalens af mammatumor hos kat (FMT)</vt:lpstr>
      <vt:lpstr>Diagnostik af mammatumor hos kat (FMT)</vt:lpstr>
      <vt:lpstr>Diagnostik af mammatumor hos kat (FMT)</vt:lpstr>
      <vt:lpstr>Behandling af mammatumor hos kat (FMT)</vt:lpstr>
      <vt:lpstr>Mammatumor hos kat (FMT)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Sophie Emilie Søborg Agger</dc:creator>
  <cp:lastModifiedBy/>
  <cp:revision>1</cp:revision>
  <dcterms:created xsi:type="dcterms:W3CDTF">2020-09-14T09:11:36Z</dcterms:created>
  <dcterms:modified xsi:type="dcterms:W3CDTF">2020-09-21T12:19:15Z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Order">
    <vt:r8>900</vt:r8>
  </property>
  <property fmtid="{D5CDD505-2E9C-101B-9397-08002B2CF9AE}" pid="4" name="KUEmployeeGuideSubjectMulti">
    <vt:lpwstr/>
  </property>
  <property fmtid="{D5CDD505-2E9C-101B-9397-08002B2CF9AE}" pid="5" name="xd_ProgID">
    <vt:lpwstr/>
  </property>
  <property fmtid="{D5CDD505-2E9C-101B-9397-08002B2CF9AE}" pid="6" name="ContentTypeId">
    <vt:lpwstr>0x010100321F1813AE4A7046B6126D52239F206701007BC16D9EEC1A3647B87D5902B9A48CF9</vt:lpwstr>
  </property>
  <property fmtid="{D5CDD505-2E9C-101B-9397-08002B2CF9AE}" pid="7" name="TemplateUrl">
    <vt:lpwstr/>
  </property>
</Properties>
</file>